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4" r:id="rId1"/>
  </p:sldMasterIdLst>
  <p:sldIdLst>
    <p:sldId id="279" r:id="rId2"/>
    <p:sldId id="256" r:id="rId3"/>
    <p:sldId id="257" r:id="rId4"/>
    <p:sldId id="262" r:id="rId5"/>
    <p:sldId id="263" r:id="rId6"/>
    <p:sldId id="261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8421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77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06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76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311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1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42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51320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587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0872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8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0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672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5608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536D87-418A-4C3C-99AD-FF44D9FD3C2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868844-3028-44B4-A496-1826E871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6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89FC16-1061-442F-BB33-6D12D8D3F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الفصل الخامس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3308C9-9569-4826-AF13-C578800792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قضايا معاصرة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287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DEBC41-2B43-4D07-B811-0B5A8BD3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دوافع 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0B3A4A-2D5D-4BDF-A829-A8A690D51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2800" dirty="0"/>
              <a:t>الطعن بالدين الإسلامي والتأكيد على أنه عدو للديانات الأخرى.</a:t>
            </a:r>
          </a:p>
          <a:p>
            <a:pPr algn="r" rtl="1"/>
            <a:r>
              <a:rPr lang="ar-JO" sz="2800" dirty="0"/>
              <a:t> وللكشف عن نقاط الضعف والقوة لدى هذه الشعوب.</a:t>
            </a:r>
          </a:p>
          <a:p>
            <a:pPr algn="r" rtl="1"/>
            <a:r>
              <a:rPr lang="ar-JO" sz="2800" dirty="0"/>
              <a:t> وللتفرقة بين العرب والمسلمين وللكشف عن ثقافة ولغات وأديان الشرق.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3774D-672C-43EC-BF00-59A2CAB6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وسائل 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D307BF-EF92-41EC-BE5A-3C7182EAC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dirty="0"/>
              <a:t>البحوث العلمية.</a:t>
            </a:r>
          </a:p>
          <a:p>
            <a:pPr algn="r" rtl="1"/>
            <a:r>
              <a:rPr lang="ar-JO" dirty="0"/>
              <a:t> الخطط الجامعية.</a:t>
            </a:r>
          </a:p>
          <a:p>
            <a:pPr algn="r" rtl="1"/>
            <a:r>
              <a:rPr lang="ar-JO" dirty="0"/>
              <a:t> وسائل الإعلام، والتأليف.</a:t>
            </a:r>
          </a:p>
          <a:p>
            <a:pPr algn="r" rtl="1"/>
            <a:r>
              <a:rPr lang="ar-JO" dirty="0"/>
              <a:t> عقد المؤتمرات والندوات.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53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6215F9-8EBF-41E0-AD7F-FA28DA71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أهم المدارس الاستشراقية: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253AFB-5CE9-429B-AEE9-7E3FA8F6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>
            <a:normAutofit lnSpcReduction="10000"/>
          </a:bodyPr>
          <a:lstStyle/>
          <a:p>
            <a:pPr lvl="1" algn="r" rtl="1"/>
            <a:r>
              <a:rPr lang="ar-JO" sz="2400" dirty="0"/>
              <a:t>المدرسة الفرنسية ويرأسها المستشرق </a:t>
            </a:r>
            <a:r>
              <a:rPr lang="ar-JO" sz="2400" dirty="0" err="1"/>
              <a:t>سلفستر</a:t>
            </a:r>
            <a:r>
              <a:rPr lang="ar-JO" sz="2400" dirty="0"/>
              <a:t> دي ساسي، واهتمت بعدة مجالات منها تعلم اللغة العربية ودراسة الدين الإسلامي.</a:t>
            </a:r>
          </a:p>
          <a:p>
            <a:pPr lvl="1" algn="r" rtl="1"/>
            <a:r>
              <a:rPr lang="ar-JO" sz="2400" dirty="0"/>
              <a:t>المدرسة الإنجليزية: ضمت مستشرقين أمثال توماس أرنولد والفرد جيوم.</a:t>
            </a:r>
          </a:p>
          <a:p>
            <a:pPr lvl="1" algn="r" rtl="1"/>
            <a:r>
              <a:rPr lang="ar-JO" sz="2400" dirty="0"/>
              <a:t>المدرسة الهولندية: ما يميزها وجود مؤسسة </a:t>
            </a:r>
            <a:r>
              <a:rPr lang="ar-JO" sz="2400" dirty="0" err="1"/>
              <a:t>برل</a:t>
            </a:r>
            <a:r>
              <a:rPr lang="ar-JO" sz="2400" dirty="0"/>
              <a:t> التي تولت طباعة الموسوعة الإسلامية.</a:t>
            </a:r>
          </a:p>
          <a:p>
            <a:pPr lvl="1" algn="r" rtl="1"/>
            <a:r>
              <a:rPr lang="ar-JO" sz="2400" dirty="0"/>
              <a:t>المدرسة الألمانية: اهتمت بالمخطوطات والتاريخ الإسلامي.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52BD8-E1F1-48D7-913F-98C4C676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الاستغراب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74760-0110-49A3-A2A9-58CA17A4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420887"/>
            <a:ext cx="7704856" cy="3514245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/>
              <a:t>تعريف الاستغراب: هو العلم الذي يهتم بدراسة الغرب في المجالات التشريعية والتاريخية والجغرافية والسياسية.</a:t>
            </a:r>
          </a:p>
          <a:p>
            <a:pPr algn="r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675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C0A59-D3D7-4B09-8BC5-30A965C2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/>
              <a:t>مهام الاستغراب: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723C3D-5424-4D8E-B074-04B840DA0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/>
          <a:lstStyle/>
          <a:p>
            <a:pPr lvl="1" algn="r" rtl="1"/>
            <a:r>
              <a:rPr lang="ar-JO" dirty="0"/>
              <a:t>دراسة الغرب لنأخذ منه موقفًا.</a:t>
            </a:r>
          </a:p>
          <a:p>
            <a:pPr lvl="1" algn="r" rtl="1"/>
            <a:r>
              <a:rPr lang="ar-JO" dirty="0"/>
              <a:t>تحول الثقافة الغربية بمناهجها ومذاهبها الفكرية إلى أهم روافد ثقافتنا المعاصرة كالديكارتية والوضعية </a:t>
            </a:r>
            <a:r>
              <a:rPr lang="ar-JO" dirty="0" err="1"/>
              <a:t>والكانتية</a:t>
            </a:r>
            <a:r>
              <a:rPr lang="ar-JO" dirty="0"/>
              <a:t>.</a:t>
            </a:r>
          </a:p>
          <a:p>
            <a:pPr lvl="1" algn="r" rtl="1"/>
            <a:r>
              <a:rPr lang="ar-JO" dirty="0"/>
              <a:t>تحول التراث الغربي إلى تراث إنساني يرفد كل الثقافات المعاصرة بالقيم والأفكار.</a:t>
            </a:r>
          </a:p>
          <a:p>
            <a:pPr lvl="1" algn="r" rtl="1"/>
            <a:r>
              <a:rPr lang="ar-JO" dirty="0"/>
              <a:t>إثراء قراءات الغرب لذاته من خارجه أي من الشرقي للغربي.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0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1917B0-C7ED-4AA0-AD01-2364402A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>
                <a:solidFill>
                  <a:srgbClr val="FF0000"/>
                </a:solidFill>
              </a:rPr>
              <a:t>نتائج علم الاستغراب:</a:t>
            </a:r>
            <a:r>
              <a:rPr lang="ar-JO" dirty="0"/>
              <a:t/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38E4AE-3AF8-449E-BB37-411BCE2E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إجراء تغيير جذري في الوعي الإنساني يتجاوز العنصرية والعدوانية.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ظهور جيل جديد من المفكرين.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تكوين نخبة من الباحثين الوطنيين الذين يدرسون حضاراتهم وبذلك ينشأ علم التاريخ الوطني.</a:t>
            </a:r>
          </a:p>
          <a:p>
            <a:pPr lvl="1" algn="r" rtl="1"/>
            <a:r>
              <a:rPr lang="ar-JO" sz="2400" dirty="0">
                <a:solidFill>
                  <a:schemeClr val="tx1"/>
                </a:solidFill>
              </a:rPr>
              <a:t>إفساح المجال للإبداع الذاتي للشعوب غير الأوروبية.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89B0E-E8BE-4B6F-A234-676D063C9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92697"/>
            <a:ext cx="6798734" cy="1152128"/>
          </a:xfrm>
        </p:spPr>
        <p:txBody>
          <a:bodyPr/>
          <a:lstStyle/>
          <a:p>
            <a:r>
              <a:rPr lang="ar-JO" b="1" dirty="0"/>
              <a:t>العولمة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EC5697-AB66-41D3-9049-4B4F89566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1"/>
            <a:ext cx="7560840" cy="4306332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FF0000"/>
                </a:solidFill>
              </a:rPr>
              <a:t>تعرف العولمة: </a:t>
            </a:r>
            <a:r>
              <a:rPr lang="ar-JO" dirty="0">
                <a:solidFill>
                  <a:schemeClr val="tx1"/>
                </a:solidFill>
              </a:rPr>
              <a:t>بروز عالم بلا حدود جغرافية أو اقتصادية أو ثقافية أو سياسية.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هناك قواسم مشتركة بين المؤرخين في تعريف العولمة منها: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تجاوز الأفكار والنظم والسلع لحدودها السياسية والجغرافية على مستوى العالم.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تسارع وتيرة الاتصال الدولي.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هيمنة دول المركز القوية وفرض أفكارها على الأطراف.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تراجع قيمة الحدود السياسية وتآكل دور الدول القومية.</a:t>
            </a:r>
          </a:p>
          <a:p>
            <a:pPr lvl="1" algn="r" rtl="1"/>
            <a:r>
              <a:rPr lang="ar-JO" dirty="0">
                <a:solidFill>
                  <a:schemeClr val="tx1"/>
                </a:solidFill>
              </a:rPr>
              <a:t>عدم الاكتراث بخصوصيات الدول.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3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C241D5-2B08-449A-8992-A55D9689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أهداف العولمة: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89F86-599A-4091-8AE7-D08E984A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r" rtl="1"/>
            <a:r>
              <a:rPr lang="ar-JO" sz="2400" dirty="0"/>
              <a:t>الوصول إلى سوق عالمي بدون حواجز أو فواصل.</a:t>
            </a:r>
          </a:p>
          <a:p>
            <a:pPr lvl="1" algn="r" rtl="1"/>
            <a:r>
              <a:rPr lang="ar-JO" sz="2400" dirty="0"/>
              <a:t>الوصول بالعالم إلى جعله وحدة واحدة مندمجة ومتكتلة بمصالحها.</a:t>
            </a:r>
          </a:p>
          <a:p>
            <a:pPr lvl="1" algn="r" rtl="1"/>
            <a:r>
              <a:rPr lang="ar-JO" sz="2400" dirty="0"/>
              <a:t>التجانس العالمي من خلال تقليل الفوارق في مستويات المعيشة.</a:t>
            </a:r>
          </a:p>
          <a:p>
            <a:pPr lvl="1" algn="r" rtl="1"/>
            <a:r>
              <a:rPr lang="ar-JO" sz="2400" dirty="0"/>
              <a:t>إيجاد لغة اصطلاحية تتحول إلى لغة وحيدة للعالم للتخاطب بين البشر.</a:t>
            </a:r>
          </a:p>
          <a:p>
            <a:pPr lvl="1" algn="r" rtl="1"/>
            <a:r>
              <a:rPr lang="ar-JO" sz="2400" dirty="0"/>
              <a:t>تعميق الإحساس والشعور العام والمضمون الجوهري بالإنسانية البشرية.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F211A2-EF69-479A-A665-DA90BA89B4CC}"/>
              </a:ext>
            </a:extLst>
          </p:cNvPr>
          <p:cNvSpPr txBox="1"/>
          <p:nvPr/>
        </p:nvSpPr>
        <p:spPr>
          <a:xfrm>
            <a:off x="1043608" y="692696"/>
            <a:ext cx="7344816" cy="714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JO" sz="2400" dirty="0">
                <a:solidFill>
                  <a:srgbClr val="FF0000"/>
                </a:solidFill>
              </a:rPr>
              <a:t>الآثار السلبية للعولمة على اقتصاد العالم العربي:</a:t>
            </a:r>
          </a:p>
          <a:p>
            <a:pPr marL="342900" indent="-342900" algn="r" rtl="1">
              <a:buFont typeface="+mj-lt"/>
              <a:buAutoNum type="arabicPeriod"/>
            </a:pPr>
            <a:endParaRPr lang="ar-JO" sz="2400" dirty="0"/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ارتفاع أسعار الواردات العربية من المواد الغذائية.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المنافسة القوية في مجال السلع الصناعية.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تحرير التجارة الدولية في ضوء اتفاقية الجات.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>
                <a:solidFill>
                  <a:prstClr val="black"/>
                </a:solidFill>
              </a:rPr>
              <a:t>تحرير قطاع الخدمات عالميًا</a:t>
            </a:r>
          </a:p>
          <a:p>
            <a:pPr lvl="1" algn="r" rtl="1"/>
            <a:endParaRPr lang="ar-JO" sz="3200" dirty="0">
              <a:solidFill>
                <a:srgbClr val="FF0000"/>
              </a:solidFill>
            </a:endParaRPr>
          </a:p>
          <a:p>
            <a:pPr algn="r" rtl="1"/>
            <a:r>
              <a:rPr lang="ar-JO" sz="2400" dirty="0">
                <a:solidFill>
                  <a:srgbClr val="FF0000"/>
                </a:solidFill>
              </a:rPr>
              <a:t>الآثار الإيجابية على الدول العربية: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/>
              <a:t>الاستفادة من تخفيضات التعرفة الجمركية.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400" dirty="0"/>
              <a:t>الاستفادة من مزايا منظمة الجات في مجال التجارة بمعاملة الدولة الأولى بالرعاية مما يعزز فرص وصول صادرات الدول العربية إلى أسواق الدول الأعضاء في الجات.</a:t>
            </a:r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5419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26D38-4A6A-4FA4-835B-996E897A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الحداثة وما بعد الحداثة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244375-23C3-4E5D-BB9C-C35AF927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sz="3600" dirty="0"/>
              <a:t>تعريف الحداثة: الانتقال من حالة قديمة إلى حالة جديدة تشمل وجود تغيير ما.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2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JO" b="1" dirty="0"/>
              <a:t>الاستعمار والإمبريالية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endParaRPr lang="ar-JO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47D14-43D6-4BE1-9793-9F7F73F8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1296143"/>
          </a:xfrm>
        </p:spPr>
        <p:txBody>
          <a:bodyPr>
            <a:normAutofit fontScale="90000"/>
          </a:bodyPr>
          <a:lstStyle/>
          <a:p>
            <a:r>
              <a:rPr lang="ar-JO" dirty="0">
                <a:solidFill>
                  <a:srgbClr val="FF0000"/>
                </a:solidFill>
              </a:rPr>
              <a:t>خصائص الحداثة:</a:t>
            </a:r>
            <a:r>
              <a:rPr lang="ar-JO" dirty="0"/>
              <a:t/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C688D1-1491-493D-9D35-0C02A0B8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>
            <a:normAutofit lnSpcReduction="10000"/>
          </a:bodyPr>
          <a:lstStyle/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تطوير المجالات الاقتصادية والصناعية.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الأجهزة الإلكترونية.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توفير الوقت عن طريق وسائل الاتصال الحديثة.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تغيير الأفكار السائدة.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غيرت الصورة النمطية للمجتمعات.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طورت المؤسسات والشركات.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sz="2400" dirty="0">
                <a:solidFill>
                  <a:schemeClr val="tx1"/>
                </a:solidFill>
              </a:rPr>
              <a:t>طورت المؤسسات التعليمية.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1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99CB4-BDB9-4906-80FD-74BCCC1A9B34}"/>
              </a:ext>
            </a:extLst>
          </p:cNvPr>
          <p:cNvSpPr txBox="1"/>
          <p:nvPr/>
        </p:nvSpPr>
        <p:spPr>
          <a:xfrm>
            <a:off x="1043608" y="908720"/>
            <a:ext cx="734481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JO" sz="3200" dirty="0"/>
              <a:t>الحداثة نزعة إنتاجية مرادفة للرأسمالية تقوم على تقدم علمي في كافة مجالات الحياة.</a:t>
            </a:r>
          </a:p>
          <a:p>
            <a:pPr algn="ctr" rtl="1"/>
            <a:r>
              <a:rPr lang="ar-JO" sz="3200" u="sng" dirty="0">
                <a:solidFill>
                  <a:srgbClr val="FF0000"/>
                </a:solidFill>
              </a:rPr>
              <a:t>(ما بعد الحداثة):</a:t>
            </a:r>
          </a:p>
          <a:p>
            <a:pPr algn="just" rtl="1"/>
            <a:r>
              <a:rPr lang="ar-JO" sz="3200" u="sng" dirty="0">
                <a:solidFill>
                  <a:srgbClr val="FF0000"/>
                </a:solidFill>
              </a:rPr>
              <a:t> أهداف ما بعد الحداثة:</a:t>
            </a:r>
            <a:endParaRPr lang="ar-JO" sz="3200" dirty="0"/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تقويض الفلسفة الغربية وتعرية المؤسسات الرأسمالية التي تحتكر وسائل الإنتاج.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إدانة خطاب الغرب </a:t>
            </a:r>
            <a:r>
              <a:rPr lang="ar-JO" sz="3200" dirty="0" err="1"/>
              <a:t>الاستشراقي</a:t>
            </a:r>
            <a:r>
              <a:rPr lang="ar-JO" sz="3200" dirty="0"/>
              <a:t>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محاربة التمييز العرقي والثقافي.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JO" sz="3200" dirty="0"/>
              <a:t>انتقاد المنطق عبر آليات التشكيك والتفكيك.</a:t>
            </a:r>
          </a:p>
          <a:p>
            <a:pPr lvl="1" algn="r" rtl="1"/>
            <a:endParaRPr lang="ar-JO" sz="3200" dirty="0"/>
          </a:p>
          <a:p>
            <a:pPr lvl="1" algn="r" rtl="1"/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3042468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DF920EE-5CEF-4215-A99F-BF476E2AA0FE}"/>
              </a:ext>
            </a:extLst>
          </p:cNvPr>
          <p:cNvSpPr txBox="1"/>
          <p:nvPr/>
        </p:nvSpPr>
        <p:spPr>
          <a:xfrm>
            <a:off x="1259632" y="692696"/>
            <a:ext cx="734481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JO" sz="3200" dirty="0">
                <a:solidFill>
                  <a:srgbClr val="FF0000"/>
                </a:solidFill>
              </a:rPr>
              <a:t>مرتكزات ما بعد الحداثة:</a:t>
            </a:r>
          </a:p>
          <a:p>
            <a:pPr algn="ctr" rtl="1"/>
            <a:endParaRPr lang="ar-JO" sz="3200" dirty="0">
              <a:solidFill>
                <a:srgbClr val="FF0000"/>
              </a:solidFill>
            </a:endParaRP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فضح الإيديولوجيات السائدة.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التشكيك بالمعارف اليقينية.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العدمية والفوضوية.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التفكك </a:t>
            </a:r>
            <a:r>
              <a:rPr lang="ar-JO" sz="2800" dirty="0" err="1"/>
              <a:t>واللاإنسجام</a:t>
            </a:r>
            <a:r>
              <a:rPr lang="ar-JO" sz="2800" dirty="0"/>
              <a:t> والتعددية والاختلاف.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الانفتاح.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قوة التحرر.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لا وجود لحقيقة ثابتة.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JO" sz="2800" dirty="0"/>
              <a:t>التخلص من المعايير والقواعد المنهجية الثابتة</a:t>
            </a:r>
            <a:r>
              <a:rPr lang="ar-JO" dirty="0"/>
              <a:t>.</a:t>
            </a:r>
          </a:p>
          <a:p>
            <a:pPr marL="800100" lvl="1" indent="-342900" algn="r" rtl="1">
              <a:buFont typeface="+mj-lt"/>
              <a:buAutoNum type="arabicPeriod"/>
            </a:pPr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  <a:p>
            <a:pPr lvl="1"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84428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6523AF97-7100-4FD3-8855-186BCCA80C14}"/>
              </a:ext>
            </a:extLst>
          </p:cNvPr>
          <p:cNvSpPr txBox="1">
            <a:spLocks/>
          </p:cNvSpPr>
          <p:nvPr/>
        </p:nvSpPr>
        <p:spPr>
          <a:xfrm>
            <a:off x="457200" y="620688"/>
            <a:ext cx="8229600" cy="5505475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JO" sz="2800" dirty="0">
                <a:solidFill>
                  <a:srgbClr val="FF0000"/>
                </a:solidFill>
              </a:rPr>
              <a:t>إيجابيات ما بعد الحداثة:</a:t>
            </a:r>
          </a:p>
          <a:p>
            <a:pPr lvl="1" algn="r" rtl="1"/>
            <a:r>
              <a:rPr lang="ar-JO" sz="2400" dirty="0"/>
              <a:t>تحرير الإنسان من الأوهام والأساطير.</a:t>
            </a:r>
          </a:p>
          <a:p>
            <a:pPr lvl="1" algn="r" rtl="1"/>
            <a:r>
              <a:rPr lang="ar-JO" sz="2400" dirty="0"/>
              <a:t>بناء قيم جديدة.</a:t>
            </a:r>
          </a:p>
          <a:p>
            <a:pPr lvl="1" algn="r" rtl="1"/>
            <a:r>
              <a:rPr lang="ar-JO" sz="2400" dirty="0"/>
              <a:t>الإيمان بالتعددية والاختلاف.</a:t>
            </a:r>
          </a:p>
          <a:p>
            <a:pPr lvl="1" algn="r" rtl="1"/>
            <a:r>
              <a:rPr lang="ar-JO" sz="2400" dirty="0"/>
              <a:t>الابتعاد عن الأعراف والقوانين.</a:t>
            </a:r>
          </a:p>
          <a:p>
            <a:pPr algn="ctr" rtl="1"/>
            <a:r>
              <a:rPr lang="ar-JO" sz="2800" dirty="0">
                <a:solidFill>
                  <a:srgbClr val="FF0000"/>
                </a:solidFill>
              </a:rPr>
              <a:t>سلبيات ما بعد الحداثة:</a:t>
            </a:r>
          </a:p>
          <a:p>
            <a:pPr lvl="1" algn="r" rtl="1"/>
            <a:r>
              <a:rPr lang="ar-JO" sz="2400" dirty="0"/>
              <a:t>الاعتماد على الفوضى والهدم.</a:t>
            </a:r>
          </a:p>
          <a:p>
            <a:pPr lvl="1" algn="r" rtl="1"/>
            <a:r>
              <a:rPr lang="ar-JO" sz="2400" dirty="0"/>
              <a:t>الظلم الاجتماعي والاقتصادي.</a:t>
            </a:r>
          </a:p>
          <a:p>
            <a:pPr lvl="1" algn="r" rtl="1"/>
            <a:r>
              <a:rPr lang="ar-JO" sz="2400" dirty="0"/>
              <a:t>العبثية والفوضى.</a:t>
            </a:r>
          </a:p>
          <a:p>
            <a:pPr lvl="1" algn="r" rtl="1"/>
            <a:r>
              <a:rPr lang="ar-JO" sz="2400" dirty="0"/>
              <a:t>قوضت نفسها بنفسها بسبب طابعها الفوضوي.</a:t>
            </a:r>
          </a:p>
        </p:txBody>
      </p:sp>
    </p:spTree>
    <p:extLst>
      <p:ext uri="{BB962C8B-B14F-4D97-AF65-F5344CB8AC3E}">
        <p14:creationId xmlns:p14="http://schemas.microsoft.com/office/powerpoint/2010/main" val="348497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algn="ctr" rtl="1"/>
            <a:r>
              <a:rPr lang="ar-JO" sz="2800" b="1" dirty="0">
                <a:solidFill>
                  <a:srgbClr val="FF0000"/>
                </a:solidFill>
              </a:rPr>
              <a:t>تعريف الاستعمار: </a:t>
            </a:r>
          </a:p>
          <a:p>
            <a:pPr marL="0" indent="0" algn="r" rtl="1">
              <a:buNone/>
            </a:pPr>
            <a:r>
              <a:rPr lang="ar-JO" sz="2800" b="1" dirty="0">
                <a:solidFill>
                  <a:schemeClr val="tx1"/>
                </a:solidFill>
              </a:rPr>
              <a:t>هو السيطرة التي تمارسها دولة من الدول أو جماعة من الناس على شعب من الشعوب والتحكم بمصيره واستغلال خيراته لصالح البلد المستعمر.</a:t>
            </a:r>
          </a:p>
          <a:p>
            <a:pPr marL="0" indent="0" algn="r" rtl="1">
              <a:buNone/>
            </a:pPr>
            <a:endParaRPr lang="ar-JO" sz="2800" b="1" dirty="0">
              <a:solidFill>
                <a:schemeClr val="tx1"/>
              </a:solidFill>
            </a:endParaRPr>
          </a:p>
          <a:p>
            <a:pPr algn="r" rtl="1"/>
            <a:r>
              <a:rPr lang="ar-JO" sz="2800" b="1" dirty="0">
                <a:solidFill>
                  <a:schemeClr val="tx1"/>
                </a:solidFill>
              </a:rPr>
              <a:t>ارتبط ظهور مفهوم الاستعمار مع بداية حركة الاكتشافات الجغرافية، منتصف القرن الخامس عشر.</a:t>
            </a:r>
          </a:p>
          <a:p>
            <a:pPr lvl="1" algn="r" rtl="1"/>
            <a:endParaRPr lang="ar-JO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2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961CA5-CFEE-4699-BC9D-A8916A19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4000" b="1" dirty="0">
                <a:solidFill>
                  <a:schemeClr val="tx1"/>
                </a:solidFill>
              </a:rPr>
              <a:t>دوافع الاستعمار:</a:t>
            </a:r>
            <a:br>
              <a:rPr lang="ar-JO" sz="40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735D13-EA26-41F0-AD7F-B87754D7C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>
            <a:normAutofit/>
          </a:bodyPr>
          <a:lstStyle/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الحصول على الموارد الخاصة بالدولة المستعمَرة.</a:t>
            </a:r>
          </a:p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استعمار دول لغايات الاستيطان.</a:t>
            </a:r>
          </a:p>
          <a:p>
            <a:pPr lvl="1" algn="r" rtl="1"/>
            <a:r>
              <a:rPr lang="ar-JO" sz="3600" b="1" dirty="0">
                <a:solidFill>
                  <a:schemeClr val="tx1"/>
                </a:solidFill>
              </a:rPr>
              <a:t>أسباب ثقافية أو دينية.</a:t>
            </a: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85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31D5E-84C0-4BC5-9103-18FA9922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936103"/>
          </a:xfrm>
        </p:spPr>
        <p:txBody>
          <a:bodyPr/>
          <a:lstStyle/>
          <a:p>
            <a:r>
              <a:rPr lang="ar-JO" sz="4000" b="1" dirty="0">
                <a:solidFill>
                  <a:schemeClr val="tx1"/>
                </a:solidFill>
              </a:rPr>
              <a:t>أهداف الاستعمار: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C93CC8-FBB3-42DD-AEFD-A50C79E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1916833"/>
            <a:ext cx="6798736" cy="4018300"/>
          </a:xfrm>
        </p:spPr>
        <p:txBody>
          <a:bodyPr/>
          <a:lstStyle/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 تتمثل أهداف الاستعمار في:</a:t>
            </a:r>
          </a:p>
          <a:p>
            <a:pPr marL="0" indent="0" algn="r" rtl="1">
              <a:buNone/>
            </a:pPr>
            <a:r>
              <a:rPr lang="ar-JO" b="1" dirty="0">
                <a:solidFill>
                  <a:schemeClr val="tx1"/>
                </a:solidFill>
              </a:rPr>
              <a:t>1- </a:t>
            </a:r>
            <a:r>
              <a:rPr lang="ar-JO" sz="2400" b="1" dirty="0">
                <a:solidFill>
                  <a:schemeClr val="tx1"/>
                </a:solidFill>
              </a:rPr>
              <a:t> هدم الدين والثقافة لدى أصحاب الأرض.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tx1"/>
                </a:solidFill>
              </a:rPr>
              <a:t> </a:t>
            </a:r>
            <a:r>
              <a:rPr lang="ar-JO" b="1" dirty="0">
                <a:solidFill>
                  <a:schemeClr val="tx1"/>
                </a:solidFill>
              </a:rPr>
              <a:t>2- </a:t>
            </a:r>
            <a:r>
              <a:rPr lang="ar-JO" sz="2400" b="1" dirty="0">
                <a:solidFill>
                  <a:schemeClr val="tx1"/>
                </a:solidFill>
              </a:rPr>
              <a:t>استغلال ثروات بلادهم وتسخير أصحاب الأرض في الأعمال الحربية والاستثمارية.</a:t>
            </a:r>
          </a:p>
          <a:p>
            <a:pPr algn="r" rtl="1"/>
            <a:r>
              <a:rPr lang="ar-JO" sz="2800" dirty="0">
                <a:solidFill>
                  <a:srgbClr val="FF0000"/>
                </a:solidFill>
              </a:rPr>
              <a:t>يقسم الاستعمار على مرحلتين:</a:t>
            </a:r>
          </a:p>
          <a:p>
            <a:pPr lvl="1" algn="r" rtl="1"/>
            <a:r>
              <a:rPr lang="ar-JO" sz="2400" dirty="0">
                <a:solidFill>
                  <a:prstClr val="black"/>
                </a:solidFill>
              </a:rPr>
              <a:t>الأول: بدأ مع اكتشاف العالم الجديد.</a:t>
            </a:r>
          </a:p>
          <a:p>
            <a:pPr lvl="1" algn="r" rtl="1"/>
            <a:r>
              <a:rPr lang="ar-JO" sz="2400" dirty="0">
                <a:solidFill>
                  <a:prstClr val="black"/>
                </a:solidFill>
              </a:rPr>
              <a:t>الثاني: مع قيام الثورة الصناعية.</a:t>
            </a:r>
          </a:p>
          <a:p>
            <a:pPr marL="0" indent="0" algn="r" rtl="1">
              <a:buNone/>
            </a:pPr>
            <a:endParaRPr lang="ar-JO" sz="2400" b="1" dirty="0">
              <a:solidFill>
                <a:schemeClr val="tx1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4A4E41-0D90-4304-BD2D-0A74E9D75822}"/>
              </a:ext>
            </a:extLst>
          </p:cNvPr>
          <p:cNvSpPr txBox="1"/>
          <p:nvPr/>
        </p:nvSpPr>
        <p:spPr>
          <a:xfrm>
            <a:off x="539552" y="620688"/>
            <a:ext cx="7704855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r" rtl="1"/>
            <a:endParaRPr lang="ar-JO" sz="4000" dirty="0"/>
          </a:p>
          <a:p>
            <a:pPr algn="r" rtl="1"/>
            <a:r>
              <a:rPr lang="ar-JO" sz="4000" dirty="0">
                <a:solidFill>
                  <a:srgbClr val="FF0000"/>
                </a:solidFill>
              </a:rPr>
              <a:t>تعريف الإمبريالية: </a:t>
            </a:r>
          </a:p>
          <a:p>
            <a:pPr algn="r" rtl="1"/>
            <a:r>
              <a:rPr lang="ar-JO" sz="4000" dirty="0"/>
              <a:t>السيطرة والتحكم والتملك والاستغلال الذي تمارسه الطبقات السائدة في دولة ما أو أمة على أخرى وعلى مواردها وسوقها وسكانها.</a:t>
            </a:r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  <a:p>
            <a:pPr algn="r" rtl="1"/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374682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042ED2-DE63-4126-963F-07F95140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أهداف الإمبريالية: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E6DD9-BCBA-47D8-982A-91ED5A35F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20889"/>
            <a:ext cx="6798736" cy="3514244"/>
          </a:xfrm>
        </p:spPr>
        <p:txBody>
          <a:bodyPr/>
          <a:lstStyle/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إيجاد أسواق للسلع الفائضة عن حاجتها.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لإقامة المستوطنات في الدول التي يتم استعماريها.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الوطني.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العرقي.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الديني : لنشر المسيحية.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JO" b="1" dirty="0">
                <a:solidFill>
                  <a:schemeClr val="tx1"/>
                </a:solidFill>
              </a:rPr>
              <a:t>الدافع الثقافي: لنشر الثقافة الأوروبية.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0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algn="r" rtl="1"/>
            <a:endParaRPr lang="ar-JO" dirty="0"/>
          </a:p>
          <a:p>
            <a:pPr algn="ctr" rtl="1"/>
            <a:r>
              <a:rPr lang="ar-JO" sz="3200" dirty="0">
                <a:solidFill>
                  <a:srgbClr val="FF0000"/>
                </a:solidFill>
              </a:rPr>
              <a:t>ملخص الفرق بين الإمبريالية والاستعمار:</a:t>
            </a:r>
          </a:p>
          <a:p>
            <a:pPr marL="0" indent="0" algn="r" rtl="1">
              <a:buNone/>
            </a:pPr>
            <a:endParaRPr lang="ar-JO" dirty="0"/>
          </a:p>
          <a:p>
            <a:pPr lvl="1" algn="r" rtl="1"/>
            <a:r>
              <a:rPr lang="ar-JO" sz="2800" dirty="0">
                <a:solidFill>
                  <a:schemeClr val="tx1"/>
                </a:solidFill>
              </a:rPr>
              <a:t>الأولى (الإمبريالية): سيطرة غير مباشرة على الأسواق والأرض.</a:t>
            </a:r>
          </a:p>
          <a:p>
            <a:pPr lvl="1" algn="r" rtl="1"/>
            <a:r>
              <a:rPr lang="ar-JO" sz="2800" dirty="0">
                <a:solidFill>
                  <a:schemeClr val="tx1"/>
                </a:solidFill>
              </a:rPr>
              <a:t>الثانية (الاستعمار): فهو حركة استيطان وتملك مباشر.</a:t>
            </a:r>
          </a:p>
        </p:txBody>
      </p:sp>
    </p:spTree>
    <p:extLst>
      <p:ext uri="{BB962C8B-B14F-4D97-AF65-F5344CB8AC3E}">
        <p14:creationId xmlns:p14="http://schemas.microsoft.com/office/powerpoint/2010/main" val="73645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3B5BE-0491-43B3-8C63-EAAACE51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الاستشراق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FA46FC-8F06-4C71-8087-D42971ED5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348881"/>
            <a:ext cx="6798736" cy="3586252"/>
          </a:xfrm>
        </p:spPr>
        <p:txBody>
          <a:bodyPr/>
          <a:lstStyle/>
          <a:p>
            <a:pPr algn="r" rtl="1"/>
            <a:r>
              <a:rPr lang="ar-JO" dirty="0"/>
              <a:t>تعريف الاستشراق:</a:t>
            </a:r>
          </a:p>
          <a:p>
            <a:pPr algn="r" rtl="1"/>
            <a:r>
              <a:rPr lang="ar-JO" sz="3200" dirty="0"/>
              <a:t> قيام علماء من الغرب بإجراء دراسات ذات أبعاد أكاديمية تركز على دراسة الثقافة العربية وحياة العرب والمسلمين من حيث التاريخ والشريعة والآثار والفنون وغيرها.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14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177</TotalTime>
  <Words>836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Organic</vt:lpstr>
      <vt:lpstr>الفصل الخامس</vt:lpstr>
      <vt:lpstr>الاستعمار والإمبريالية</vt:lpstr>
      <vt:lpstr>PowerPoint Presentation</vt:lpstr>
      <vt:lpstr>دوافع الاستعمار: </vt:lpstr>
      <vt:lpstr>أهداف الاستعمار:</vt:lpstr>
      <vt:lpstr>PowerPoint Presentation</vt:lpstr>
      <vt:lpstr>أهداف الإمبريالية: </vt:lpstr>
      <vt:lpstr>PowerPoint Presentation</vt:lpstr>
      <vt:lpstr>الاستشراق</vt:lpstr>
      <vt:lpstr>دوافع الاستشراق</vt:lpstr>
      <vt:lpstr>وسائل الاستشراق</vt:lpstr>
      <vt:lpstr>أهم المدارس الاستشراقية: </vt:lpstr>
      <vt:lpstr>الاستغراب</vt:lpstr>
      <vt:lpstr>مهام الاستغراب: </vt:lpstr>
      <vt:lpstr>نتائج علم الاستغراب: </vt:lpstr>
      <vt:lpstr>العولمة</vt:lpstr>
      <vt:lpstr>أهداف العولمة: </vt:lpstr>
      <vt:lpstr>PowerPoint Presentation</vt:lpstr>
      <vt:lpstr>الحداثة وما بعد الحداثة</vt:lpstr>
      <vt:lpstr>خصائص الحداثة: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فكر الشرق ودياناته الهندوسية</dc:title>
  <dc:creator>Reema</dc:creator>
  <cp:lastModifiedBy>Windows User</cp:lastModifiedBy>
  <cp:revision>34</cp:revision>
  <dcterms:created xsi:type="dcterms:W3CDTF">2020-04-25T08:17:12Z</dcterms:created>
  <dcterms:modified xsi:type="dcterms:W3CDTF">2020-10-11T20:51:58Z</dcterms:modified>
</cp:coreProperties>
</file>